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8" r:id="rId3"/>
    <p:sldId id="280" r:id="rId4"/>
    <p:sldId id="260" r:id="rId5"/>
    <p:sldId id="261" r:id="rId6"/>
    <p:sldId id="263" r:id="rId7"/>
    <p:sldId id="264" r:id="rId8"/>
    <p:sldId id="266" r:id="rId9"/>
    <p:sldId id="268" r:id="rId10"/>
    <p:sldId id="270" r:id="rId11"/>
    <p:sldId id="272" r:id="rId12"/>
    <p:sldId id="274" r:id="rId13"/>
    <p:sldId id="276" r:id="rId14"/>
    <p:sldId id="284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AE2105B-E4B1-4944-9654-3BF2EBE602AB}">
          <p14:sldIdLst>
            <p14:sldId id="258"/>
            <p14:sldId id="278"/>
            <p14:sldId id="280"/>
            <p14:sldId id="260"/>
            <p14:sldId id="261"/>
            <p14:sldId id="263"/>
            <p14:sldId id="264"/>
            <p14:sldId id="266"/>
            <p14:sldId id="268"/>
            <p14:sldId id="270"/>
            <p14:sldId id="272"/>
            <p14:sldId id="274"/>
            <p14:sldId id="276"/>
            <p14:sldId id="284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a B" initials="AB" lastIdx="1" clrIdx="0">
    <p:extLst>
      <p:ext uri="{19B8F6BF-5375-455C-9EA6-DF929625EA0E}">
        <p15:presenceInfo xmlns:p15="http://schemas.microsoft.com/office/powerpoint/2012/main" userId="4bf16efc9a0f33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12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9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3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5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3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84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48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9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45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65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6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142C5A1-1BDA-4E19-BB3F-74E4819E3798}" type="datetimeFigureOut">
              <a:rPr lang="en-GB" smtClean="0"/>
              <a:t>09/09/2020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9B0E6B2-C9F9-4548-959D-25B34E8CD4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1713390"/>
            <a:ext cx="7467600" cy="13030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Vilniaus miesto savivaldybės  finansuojamas Savivaldybei pavaldžių įstaigų aplinkosauginio švietimo programos projektas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9239" y="3542190"/>
            <a:ext cx="7567936" cy="255380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lt-LT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„MEDŽIŲ PAVĖSYJE“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ctr">
              <a:lnSpc>
                <a:spcPct val="90000"/>
              </a:lnSpc>
              <a:buFont typeface="Corbel" pitchFamily="34" charset="0"/>
              <a:buChar char="•"/>
            </a:pPr>
            <a:endParaRPr lang="lt-L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algn="ctr">
              <a:lnSpc>
                <a:spcPct val="90000"/>
              </a:lnSpc>
              <a:buFont typeface="Corbel" pitchFamily="34" charset="0"/>
              <a:buChar char="•"/>
            </a:pPr>
            <a:r>
              <a:rPr lang="lt-L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m.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74D24C4-BB38-4A6E-A30D-51BC03799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16" y="791351"/>
            <a:ext cx="945459" cy="7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2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788834"/>
            <a:ext cx="7467600" cy="20210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lt-LT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 projekto veiklas įtrauksime tėvelius</a:t>
            </a:r>
            <a:r>
              <a:rPr lang="lt-LT" sz="27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050" y="1571625"/>
            <a:ext cx="6153150" cy="44975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Pakviesime vaikus kartu su tėveliais fotografuoti medžius, kurti pasakojimus. 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Sukursime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medžių nuotraukų ir pasakojimų albumus „Medžių takas į darželį“, „Medis pro mano langą“, „Mano kiemo medžiai“.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Vaikai su tėvais ieškos gamtoje susidraugavusių ir įsimylėjusių medžių, bei kitų įdomybių. Įamžins nuotraukose.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Įtrauksime tėvelius į Vabalų viešbučio, </a:t>
            </a:r>
            <a:r>
              <a:rPr lang="lt-LT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Kneipo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tako įkūrimą, medžių sodinimą.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Tėveliai padės organizuoti ekskursijas, išvykas į gamtą.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E8EAD408-ACAA-49A0-B174-DDD9B441EF51}"/>
              </a:ext>
            </a:extLst>
          </p:cNvPr>
          <p:cNvSpPr/>
          <p:nvPr/>
        </p:nvSpPr>
        <p:spPr>
          <a:xfrm>
            <a:off x="4811637" y="1571625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3C9AEEBD-7085-4480-8907-96E0CCC0F9F3}"/>
              </a:ext>
            </a:extLst>
          </p:cNvPr>
          <p:cNvSpPr/>
          <p:nvPr/>
        </p:nvSpPr>
        <p:spPr>
          <a:xfrm>
            <a:off x="4811636" y="4530440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CCF74ED8-CB20-4BFD-802D-344FA36F0954}"/>
              </a:ext>
            </a:extLst>
          </p:cNvPr>
          <p:cNvSpPr/>
          <p:nvPr/>
        </p:nvSpPr>
        <p:spPr>
          <a:xfrm>
            <a:off x="4811636" y="5313231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29C25852-FD8A-4E3C-89CE-C3C5D8B00512}"/>
              </a:ext>
            </a:extLst>
          </p:cNvPr>
          <p:cNvSpPr/>
          <p:nvPr/>
        </p:nvSpPr>
        <p:spPr>
          <a:xfrm>
            <a:off x="4804281" y="2356316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F808B97A-FCA2-4C27-B402-BB032C3FAA34}"/>
              </a:ext>
            </a:extLst>
          </p:cNvPr>
          <p:cNvSpPr/>
          <p:nvPr/>
        </p:nvSpPr>
        <p:spPr>
          <a:xfrm>
            <a:off x="4809096" y="3511783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1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788834"/>
            <a:ext cx="7467600" cy="20210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lt-LT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Organizuosime vaikų darbų parodas, </a:t>
            </a:r>
            <a:br>
              <a:rPr lang="lt-LT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t-LT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projekto pristatymus:</a:t>
            </a: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050" y="1745673"/>
            <a:ext cx="6477000" cy="432349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Vaikų darbų parodos lopšelio-darželio „</a:t>
            </a:r>
            <a:r>
              <a:rPr lang="lt-LT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Jovarėlis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“ kieme.</a:t>
            </a:r>
          </a:p>
          <a:p>
            <a:pPr>
              <a:lnSpc>
                <a:spcPct val="90000"/>
              </a:lnSpc>
            </a:pPr>
            <a:endParaRPr lang="lt-LT" sz="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Virtualioje erdvėje.</a:t>
            </a:r>
          </a:p>
          <a:p>
            <a:pPr>
              <a:lnSpc>
                <a:spcPct val="90000"/>
              </a:lnSpc>
            </a:pPr>
            <a:endParaRPr lang="lt-LT" sz="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LVJC, Justiniškių bibliotekoje.</a:t>
            </a:r>
          </a:p>
          <a:p>
            <a:pPr>
              <a:lnSpc>
                <a:spcPct val="90000"/>
              </a:lnSpc>
            </a:pPr>
            <a:endParaRPr lang="lt-LT" sz="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Vilniaus lopšeliuose-darželiuose „Saulėgrąža“ ir „Riešutėlis“.</a:t>
            </a:r>
          </a:p>
          <a:p>
            <a:pPr>
              <a:lnSpc>
                <a:spcPct val="90000"/>
              </a:lnSpc>
            </a:pPr>
            <a:endParaRPr lang="lt-LT" sz="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Vilniaus Baltupių progimnazijoje.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D1D9F8D2-FC9C-41BC-9365-87D32EFF3C92}"/>
              </a:ext>
            </a:extLst>
          </p:cNvPr>
          <p:cNvSpPr/>
          <p:nvPr/>
        </p:nvSpPr>
        <p:spPr>
          <a:xfrm>
            <a:off x="4759508" y="1737193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36AF5E17-B3A6-4A0A-B027-FECE930D2064}"/>
              </a:ext>
            </a:extLst>
          </p:cNvPr>
          <p:cNvSpPr/>
          <p:nvPr/>
        </p:nvSpPr>
        <p:spPr>
          <a:xfrm>
            <a:off x="4785572" y="3585436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18B5CF91-2D97-4808-9403-719922AC364D}"/>
              </a:ext>
            </a:extLst>
          </p:cNvPr>
          <p:cNvSpPr/>
          <p:nvPr/>
        </p:nvSpPr>
        <p:spPr>
          <a:xfrm>
            <a:off x="4768172" y="5410811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581CC713-9E87-4ED3-AAA5-D1F604F0D4DF}"/>
              </a:ext>
            </a:extLst>
          </p:cNvPr>
          <p:cNvSpPr/>
          <p:nvPr/>
        </p:nvSpPr>
        <p:spPr>
          <a:xfrm>
            <a:off x="4759507" y="4331344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06C88087-28EE-4B5B-AC58-268576D9B3A2}"/>
              </a:ext>
            </a:extLst>
          </p:cNvPr>
          <p:cNvSpPr/>
          <p:nvPr/>
        </p:nvSpPr>
        <p:spPr>
          <a:xfrm>
            <a:off x="4810367" y="2809875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788834"/>
            <a:ext cx="7467600" cy="20210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lt-LT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Laukiami rezultatai </a:t>
            </a: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290" y="1497166"/>
            <a:ext cx="6782342" cy="459279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Darželio teritorijoje bus sukurtos edukacinės erdvės: „</a:t>
            </a:r>
            <a:r>
              <a:rPr lang="lt-L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Jovarėlio</a:t>
            </a: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pažintinis medžių takas, </a:t>
            </a:r>
            <a:r>
              <a:rPr lang="lt-L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Kneipo</a:t>
            </a: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takas, praturtintas aromatiniais augalais, „Vabalų viešbutis“, skruzdėlynas, </a:t>
            </a: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atsiras „Gamtos tyrinėjimo stotelė“, „Medžių šaknų studija“,</a:t>
            </a: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„Žalioji muzikos stotelė“.</a:t>
            </a: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Vaikai vyks į pažintines ekskursijas ir išvykas į gamtą.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Š</a:t>
            </a: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 projekto metu sukurtais edukaciniais filmukais naudosis vaikai, mokytojai, tėvai kiti visuomenės nariai iš visos Lietuvos.</a:t>
            </a: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Vaikai kartu su tėvais ir mokytojais daugiau laiko praleis gamtoje, ją puoselės sodindami medžius, domėsis Vilniaus miesto gamta, gilins žinias apie jos teikiamą naudą žmogui</a:t>
            </a: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Naudojant įvairesnius, netradicinius gamtosauginio ugdymo būdus, plėtosis vaikų gamtamokslinė, gamtosauginė kompetencija.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netradicinius gamtosauginio ugdymo būdus, </a:t>
            </a:r>
            <a:endParaRPr lang="en-GB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lt-LT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581CC713-9E87-4ED3-AAA5-D1F604F0D4DF}"/>
              </a:ext>
            </a:extLst>
          </p:cNvPr>
          <p:cNvSpPr/>
          <p:nvPr/>
        </p:nvSpPr>
        <p:spPr>
          <a:xfrm>
            <a:off x="4392837" y="1464429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49D4C8B-BC0A-498E-9EE0-3489B04476AD}"/>
              </a:ext>
            </a:extLst>
          </p:cNvPr>
          <p:cNvSpPr/>
          <p:nvPr/>
        </p:nvSpPr>
        <p:spPr>
          <a:xfrm>
            <a:off x="4383105" y="2853088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2729485B-C9D5-4206-BF63-1260C222BF0B}"/>
              </a:ext>
            </a:extLst>
          </p:cNvPr>
          <p:cNvSpPr/>
          <p:nvPr/>
        </p:nvSpPr>
        <p:spPr>
          <a:xfrm>
            <a:off x="4365798" y="3437443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E06AB777-4EEF-42EF-A43C-FB970E0D4BC3}"/>
              </a:ext>
            </a:extLst>
          </p:cNvPr>
          <p:cNvSpPr/>
          <p:nvPr/>
        </p:nvSpPr>
        <p:spPr>
          <a:xfrm>
            <a:off x="4350706" y="4043104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25243059-5DB4-449D-8311-B709E2BFB6EA}"/>
              </a:ext>
            </a:extLst>
          </p:cNvPr>
          <p:cNvSpPr/>
          <p:nvPr/>
        </p:nvSpPr>
        <p:spPr>
          <a:xfrm>
            <a:off x="4392837" y="5029611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2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447676"/>
            <a:ext cx="7467600" cy="236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Laukiami rezultatai </a:t>
            </a: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9150" y="1088540"/>
            <a:ext cx="7181850" cy="482996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Plėtosis bendradarbiavimas su VU botanikos sodu ir Vilniaus Balsių progimnazija, kurie daug dėmesio skiria gamtamoksliniam ir gamtosauginiam visuomenės švietimui. </a:t>
            </a:r>
            <a:endParaRPr lang="en-GB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Kelių įstaigų bendruomenėms įsitraukus į bendras veiklas, pasidalinus žiniomis, patirtimi bus pasiektas kokybiškesnis ekologinis ugdymas, o aplinkosauginis švietimas orientuotas į praktines veiklas prisidės ne tik prie vaikų, bet ir jų tėvų  sąmoningumo ugdymo.</a:t>
            </a:r>
            <a:endParaRPr lang="en-GB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Dalyvaudami aplinkos pažinimo ir išsaugojimo ugdomosiose patirtinėse veiklose vaikai ir suaugę bus linkę išlaikyti atsakingą elgesį su gamta ir ateityje.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Keisis projekto dalyvių požiūris į aplinką ir aplinkosauginį elgesį. Bendruomenių nariai atsakingiau rūpinsis gamtine aplinka.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netradicinius gamtosauginio ugdymo būdus, </a:t>
            </a:r>
            <a:endParaRPr lang="en-GB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lt-LT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581CC713-9E87-4ED3-AAA5-D1F604F0D4DF}"/>
              </a:ext>
            </a:extLst>
          </p:cNvPr>
          <p:cNvSpPr/>
          <p:nvPr/>
        </p:nvSpPr>
        <p:spPr>
          <a:xfrm>
            <a:off x="4383103" y="1088539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649D4C8B-BC0A-498E-9EE0-3489B04476AD}"/>
              </a:ext>
            </a:extLst>
          </p:cNvPr>
          <p:cNvSpPr/>
          <p:nvPr/>
        </p:nvSpPr>
        <p:spPr>
          <a:xfrm>
            <a:off x="4383103" y="2201409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2729485B-C9D5-4206-BF63-1260C222BF0B}"/>
              </a:ext>
            </a:extLst>
          </p:cNvPr>
          <p:cNvSpPr/>
          <p:nvPr/>
        </p:nvSpPr>
        <p:spPr>
          <a:xfrm>
            <a:off x="4383103" y="3861744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25243059-5DB4-449D-8311-B709E2BFB6EA}"/>
              </a:ext>
            </a:extLst>
          </p:cNvPr>
          <p:cNvSpPr/>
          <p:nvPr/>
        </p:nvSpPr>
        <p:spPr>
          <a:xfrm>
            <a:off x="4383103" y="5150060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22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447676"/>
            <a:ext cx="7467600" cy="236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E8FDEF-9895-45F5-822C-719F17135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1433" y="4544291"/>
            <a:ext cx="6636328" cy="1041688"/>
          </a:xfrm>
        </p:spPr>
        <p:txBody>
          <a:bodyPr>
            <a:normAutofit/>
          </a:bodyPr>
          <a:lstStyle/>
          <a:p>
            <a:pPr algn="r"/>
            <a:r>
              <a:rPr lang="lt-LT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Pristatymą parengė šio projekto vadovė </a:t>
            </a:r>
          </a:p>
          <a:p>
            <a:pPr algn="r"/>
            <a:r>
              <a:rPr lang="lt-L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Audronė </a:t>
            </a:r>
            <a:r>
              <a:rPr lang="lt-L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Boikovienė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68B4C98-AAA9-458C-B44E-AB443FB0A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7" y="1330932"/>
            <a:ext cx="1695799" cy="26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6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447676"/>
            <a:ext cx="7467600" cy="15239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06690-6DE3-4A2C-9402-AB9AD3BB1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0124" y="2724150"/>
            <a:ext cx="6734175" cy="3128010"/>
          </a:xfrm>
        </p:spPr>
        <p:txBody>
          <a:bodyPr>
            <a:normAutofit/>
          </a:bodyPr>
          <a:lstStyle/>
          <a:p>
            <a:r>
              <a:rPr lang="lt-LT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 UŽ  DĖMESĮ</a:t>
            </a:r>
            <a:endParaRPr lang="en-GB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7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449552"/>
            <a:ext cx="7467600" cy="11887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Projektas bus įgyvendinamas </a:t>
            </a:r>
            <a:br>
              <a:rPr lang="lt-L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Vilniaus lopšelyje-darželyje „</a:t>
            </a:r>
            <a:r>
              <a:rPr lang="lt-LT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Jovarėlis</a:t>
            </a:r>
            <a:r>
              <a:rPr lang="lt-LT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6849" y="2047876"/>
            <a:ext cx="6134101" cy="404812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Projektas skirtas 3-7 metų vaikams, mokytojams, tėvams. 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 vykdomas nuo 2020 m. rugsėjo mėnesio 1 dienos iki lapkričio mėnesio 31 dienos. 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Planuojama, kad projekte dalyvaus 300 vaikų, mokytojai ir tėvai iš Vilniaus miesto ikimokyklinių įstaigų.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6D728D9B-00A9-4CA1-B91F-B705E76FB7D5}"/>
              </a:ext>
            </a:extLst>
          </p:cNvPr>
          <p:cNvSpPr/>
          <p:nvPr/>
        </p:nvSpPr>
        <p:spPr>
          <a:xfrm>
            <a:off x="4732896" y="2027740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CE3A8804-DCDB-4758-9F81-06046C8EB259}"/>
              </a:ext>
            </a:extLst>
          </p:cNvPr>
          <p:cNvSpPr/>
          <p:nvPr/>
        </p:nvSpPr>
        <p:spPr>
          <a:xfrm>
            <a:off x="4709884" y="2773653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3F9C3533-6DD0-4B96-BBAA-7DCFE7651F4C}"/>
              </a:ext>
            </a:extLst>
          </p:cNvPr>
          <p:cNvSpPr/>
          <p:nvPr/>
        </p:nvSpPr>
        <p:spPr>
          <a:xfrm>
            <a:off x="4684286" y="3536920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23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362274"/>
            <a:ext cx="7467600" cy="8924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Projekto įgyvendinimo partneriai: 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3875" y="1066800"/>
            <a:ext cx="7467599" cy="542892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lt-LT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Vilniaus lopšelis-darželis “Saulėgrąža”</a:t>
            </a:r>
            <a:r>
              <a:rPr lang="lt-LT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padės kurti edukacinius filmukus, vaikai dalyvaus projekto veiklose.</a:t>
            </a:r>
            <a:endParaRPr lang="en-GB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Vilniaus lopšelis-darželis “Riešutėlis”</a:t>
            </a:r>
            <a:r>
              <a:rPr lang="lt-LT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padės kurti edukacinius filmukus, vaikai dalyvaus projekto veiklose.</a:t>
            </a:r>
            <a:endParaRPr lang="en-GB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Vilniaus „Balsių“ progimnazija -</a:t>
            </a:r>
            <a:r>
              <a:rPr lang="lt-LT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padės kurti edukacinius filmukus, organizuoti ekskursiją po Balsių pažintinį-botaninį taką, pravesti virtualią viktoriną.</a:t>
            </a:r>
            <a:endParaRPr lang="en-GB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Vilniaus m. savivaldybės centrinės bibliotekos Justiniškių biblioteka</a:t>
            </a:r>
            <a:r>
              <a:rPr lang="lt-LT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informuos visuomenę apie vykdomą projektą, aprūpins literatūra, padės organizuoti vaikų darbų parodą.</a:t>
            </a:r>
            <a:endParaRPr lang="en-GB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LVJC </a:t>
            </a:r>
            <a:r>
              <a:rPr lang="lt-LT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informuos visuomenę apie vykdomą projektą, padės organizuoti vaikų darbų parodą. </a:t>
            </a:r>
            <a:endParaRPr lang="en-GB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VU botanikos sodas- </a:t>
            </a:r>
            <a:r>
              <a:rPr lang="lt-LT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informuos visuomenę apie vykdomą projektą, konsultuos, padės kurti edukacinius filmukus, organizuoti vaikų ekskursijas po botanikos sodą.</a:t>
            </a:r>
            <a:endParaRPr lang="en-GB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UAB „</a:t>
            </a:r>
            <a:r>
              <a:rPr lang="lt-LT" sz="1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Tadra</a:t>
            </a:r>
            <a:r>
              <a:rPr lang="lt-LT" sz="1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lt-LT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-padės organizuoti vaikų ekskursijas ir išvykas į gamtą.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612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685799"/>
            <a:ext cx="7467600" cy="12317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 tikslas. </a:t>
            </a: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Sudaryti galimybę 3-7 metų vaikams nuolat būti gamtoje, ja grožėtis, pažinti, puoselėti, tausoti ir prisidėti prie gamtos išsaugojimo.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9575" y="2190750"/>
            <a:ext cx="7467600" cy="39052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Projekto uždaviniai:</a:t>
            </a:r>
            <a:endParaRPr lang="lt-LT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1.</a:t>
            </a: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Sukurti 3-7 metų vaikams 4 edukacinius filmukus apie medžius.</a:t>
            </a: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Organizuoti vaikams pažintines ekskursijas ir išvykas į gamtą.</a:t>
            </a:r>
            <a:endParaRPr lang="lt-LT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3. </a:t>
            </a: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Įrengti pažintinį medžių taką įstaigos kieme.</a:t>
            </a: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4. </a:t>
            </a: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Suteikti vaikams informacijos apie aplinkos saugojimą ir motyvuoti tausoti gamtos išteklius. </a:t>
            </a: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Plėtoti vaikų pažintinę gamtosauginę kompetenciją, taikant netradicinius ugdymo(</a:t>
            </a:r>
            <a:r>
              <a:rPr lang="lt-LT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būdus.</a:t>
            </a: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6. </a:t>
            </a:r>
            <a:r>
              <a:rPr lang="lt-LT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Įtraukti tėvelius į projekto veiklas.</a:t>
            </a: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7. </a:t>
            </a:r>
            <a:r>
              <a:rPr lang="lt-L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Organizuoti vaikų darbų parodas, projekto pristatymus.</a:t>
            </a:r>
            <a:endParaRPr lang="lt-LT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786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1216241"/>
            <a:ext cx="7467600" cy="1056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lt-LT" sz="31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3-7 metų vaikams bus sukurti 4 edukaciniai filmukai apie medžius:</a:t>
            </a:r>
            <a:r>
              <a:rPr lang="lt-LT" sz="31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0213" y="2503503"/>
            <a:ext cx="5866962" cy="35924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4000" cap="all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lt-LT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levą ir beržą</a:t>
            </a:r>
          </a:p>
          <a:p>
            <a:pPr>
              <a:lnSpc>
                <a:spcPct val="90000"/>
              </a:lnSpc>
            </a:pPr>
            <a:r>
              <a:rPr lang="lt-LT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Kaštoną ir šermukšnį</a:t>
            </a:r>
          </a:p>
          <a:p>
            <a:pPr>
              <a:lnSpc>
                <a:spcPct val="90000"/>
              </a:lnSpc>
            </a:pPr>
            <a:r>
              <a:rPr lang="lt-LT" sz="4000" cap="all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lt-LT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iepą ir ąžuolą</a:t>
            </a:r>
          </a:p>
          <a:p>
            <a:pPr>
              <a:lnSpc>
                <a:spcPct val="90000"/>
              </a:lnSpc>
            </a:pPr>
            <a:r>
              <a:rPr lang="lt-LT" sz="4000" cap="all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lt-LT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ušį ir eglę</a:t>
            </a:r>
          </a:p>
          <a:p>
            <a:pPr algn="ctr">
              <a:lnSpc>
                <a:spcPct val="90000"/>
              </a:lnSpc>
            </a:pPr>
            <a:endParaRPr lang="lt-LT" sz="4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9AB8CA4B-10FC-4FF1-8147-FA55F2B57118}"/>
              </a:ext>
            </a:extLst>
          </p:cNvPr>
          <p:cNvSpPr/>
          <p:nvPr/>
        </p:nvSpPr>
        <p:spPr>
          <a:xfrm>
            <a:off x="5277530" y="2543771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FDC9D00C-5177-422F-BC90-4F4FFD30D6BD}"/>
              </a:ext>
            </a:extLst>
          </p:cNvPr>
          <p:cNvSpPr/>
          <p:nvPr/>
        </p:nvSpPr>
        <p:spPr>
          <a:xfrm>
            <a:off x="5276259" y="3931295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FA5F997B-8D71-49F7-9D69-FC446C30E1A3}"/>
              </a:ext>
            </a:extLst>
          </p:cNvPr>
          <p:cNvSpPr/>
          <p:nvPr/>
        </p:nvSpPr>
        <p:spPr>
          <a:xfrm>
            <a:off x="5283441" y="4582775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2F875016-8360-44BB-B399-F3525D31DEF3}"/>
              </a:ext>
            </a:extLst>
          </p:cNvPr>
          <p:cNvSpPr/>
          <p:nvPr/>
        </p:nvSpPr>
        <p:spPr>
          <a:xfrm>
            <a:off x="5276260" y="3237533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6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1216241"/>
            <a:ext cx="7467600" cy="10564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lt-LT" sz="27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lt-LT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aikams organizuosime pažintines ekskursijas ir </a:t>
            </a:r>
            <a:br>
              <a:rPr lang="lt-LT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t-LT" sz="27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išvykas į gamtą:</a:t>
            </a: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424" y="2272683"/>
            <a:ext cx="5972175" cy="382331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Priešmokyklinių grupių vaikų ekskursija po Balsių pažintinį – botaninį taką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Priešmokyklinių grupių vaikų išvyka į VU botanikos sodą  </a:t>
            </a:r>
          </a:p>
          <a:p>
            <a:pPr>
              <a:lnSpc>
                <a:spcPct val="90000"/>
              </a:lnSpc>
            </a:pPr>
            <a:r>
              <a:rPr lang="lt-LT" sz="2400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kimokyklinių ir priešmokyklinių grupių vaikų išvyka į Ozo parką</a:t>
            </a:r>
          </a:p>
          <a:p>
            <a:pPr>
              <a:lnSpc>
                <a:spcPct val="90000"/>
              </a:lnSpc>
            </a:pPr>
            <a:r>
              <a:rPr lang="lt-LT" sz="2400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kimokyklinių ir priešmokyklinių grupių vaikų ekskursijos po Fabijoniškių mikrorajono žaliąsias erdves </a:t>
            </a:r>
            <a:endParaRPr lang="lt-LT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E7E61575-7C76-4953-8580-DA11E7E2B271}"/>
              </a:ext>
            </a:extLst>
          </p:cNvPr>
          <p:cNvSpPr/>
          <p:nvPr/>
        </p:nvSpPr>
        <p:spPr>
          <a:xfrm>
            <a:off x="4761471" y="2245893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6BA3CEB0-8E55-476A-9DA2-713BBCC679C4}"/>
              </a:ext>
            </a:extLst>
          </p:cNvPr>
          <p:cNvSpPr/>
          <p:nvPr/>
        </p:nvSpPr>
        <p:spPr>
          <a:xfrm>
            <a:off x="4761470" y="3022402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0518E3C7-876C-4705-BB1B-639D7B3E46CB}"/>
              </a:ext>
            </a:extLst>
          </p:cNvPr>
          <p:cNvSpPr/>
          <p:nvPr/>
        </p:nvSpPr>
        <p:spPr>
          <a:xfrm>
            <a:off x="4761470" y="3794844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E6CEC8AC-6833-4CDA-9ADA-B4E312D25787}"/>
              </a:ext>
            </a:extLst>
          </p:cNvPr>
          <p:cNvSpPr/>
          <p:nvPr/>
        </p:nvSpPr>
        <p:spPr>
          <a:xfrm>
            <a:off x="4761469" y="4567286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6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788834"/>
            <a:ext cx="7467600" cy="2021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lt-LT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Pasodinsime</a:t>
            </a:r>
            <a:r>
              <a:rPr lang="lt-LT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pažintinį medžių taką </a:t>
            </a:r>
            <a:br>
              <a:rPr lang="lt-LT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t-LT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įstaigos kieme</a:t>
            </a:r>
            <a:b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9200" y="2143125"/>
            <a:ext cx="6248400" cy="36195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Kiekvienos ikimokyklinės ir priešmokyklinė grupės vaikai pasodins po vieną medelį. 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Jį prižiūrės, saugos, stebės.</a:t>
            </a:r>
          </a:p>
          <a:p>
            <a:pPr algn="ctr">
              <a:lnSpc>
                <a:spcPct val="90000"/>
              </a:lnSpc>
            </a:pPr>
            <a:r>
              <a:rPr lang="lt-LT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lt-LT" sz="32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Jovarėlio</a:t>
            </a:r>
            <a:r>
              <a:rPr lang="lt-LT" sz="32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pažintinio medžių tako </a:t>
            </a:r>
          </a:p>
          <a:p>
            <a:pPr algn="ctr"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sodinimas planuojamas </a:t>
            </a:r>
          </a:p>
          <a:p>
            <a:pPr algn="ctr">
              <a:lnSpc>
                <a:spcPct val="90000"/>
              </a:lnSpc>
            </a:pPr>
            <a:r>
              <a:rPr lang="lt-LT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rugsėjo mėnesi</a:t>
            </a:r>
            <a:r>
              <a:rPr lang="en-GB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o 16</a:t>
            </a:r>
            <a:endParaRPr lang="lt-LT" sz="28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082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788834"/>
            <a:ext cx="7467600" cy="20210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lt-LT" sz="27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lt-LT" sz="27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aikams suteiksime informacijos apie aplinkos saugojimą ir motyvuosime tausoti gamtos išteklius: </a:t>
            </a: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9700" y="1745673"/>
            <a:ext cx="6057900" cy="401695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Edukacinė akcija „Stop medžių šaknų mindžiojimui“. Į šią akciją kviesime įsijungti ir tėvelius.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Vaikai tvarkys aplinką, grėbs nukritusius medžių lapus, mokysis juos kompostuoti.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Pravesime virtualią viktoriną </a:t>
            </a:r>
            <a:r>
              <a:rPr lang="lt-LT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„Kaip išsaugoti gamtą“ </a:t>
            </a:r>
            <a: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tarp trijų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Vilniaus </a:t>
            </a:r>
            <a: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ikimokyklinių įstaigų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l.-d. “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Jovar</a:t>
            </a:r>
            <a:r>
              <a:rPr lang="lt-LT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ėlis</a:t>
            </a:r>
            <a: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“, Saulėgrąža“ ir „Riešutėlis“ ikimokyklinio ir priešmokyklinio amžiaus vaikų. Užduotis viktorinai paruoš Vilniaus Balsių progimnazijos pradinių klasių mokiniai ir mokytojos.</a:t>
            </a:r>
            <a:endParaRPr lang="lt-LT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E47709FE-B7C0-4816-941B-BDCDB9078AA8}"/>
              </a:ext>
            </a:extLst>
          </p:cNvPr>
          <p:cNvSpPr/>
          <p:nvPr/>
        </p:nvSpPr>
        <p:spPr>
          <a:xfrm>
            <a:off x="4657365" y="1753679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613A7B13-3761-4675-BF3F-0D3EBFF32017}"/>
              </a:ext>
            </a:extLst>
          </p:cNvPr>
          <p:cNvSpPr/>
          <p:nvPr/>
        </p:nvSpPr>
        <p:spPr>
          <a:xfrm>
            <a:off x="4670255" y="2827359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4680D170-A23F-46B0-AEFF-120CCAC322F0}"/>
              </a:ext>
            </a:extLst>
          </p:cNvPr>
          <p:cNvSpPr/>
          <p:nvPr/>
        </p:nvSpPr>
        <p:spPr>
          <a:xfrm rot="321173">
            <a:off x="4650435" y="3699531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3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1E76F-1FEF-46FE-BCCD-3318A65E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75" y="1267074"/>
            <a:ext cx="7467600" cy="15428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lt-LT" sz="27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Plėtosime vaikų pažintinę gamtosauginę kompetenciją, taikydami netradicinius ugdymo(</a:t>
            </a:r>
            <a:r>
              <a:rPr lang="lt-LT" sz="27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lt-LT" sz="27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būdus:</a:t>
            </a: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b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 green plant&#10;&#10;Description automatically generated">
            <a:extLst>
              <a:ext uri="{FF2B5EF4-FFF2-40B4-BE49-F238E27FC236}">
                <a16:creationId xmlns:a16="http://schemas.microsoft.com/office/drawing/2014/main" id="{168583DD-8A77-4B35-8D66-159A69EA9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r="27651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D9F11-0BDC-4AF9-A76D-BBD3D3CCE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9700" y="2369127"/>
            <a:ext cx="6057900" cy="33934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Įrengsime 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Gamtos tyrinėjimų stotel</a:t>
            </a: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ę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darželio kieme. Sukursime mobiliąją laboratoriją. 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Įkursime </a:t>
            </a:r>
            <a:r>
              <a:rPr lang="lt-LT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Kneipo</a:t>
            </a: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pažintinį - sveikatingumo taką, praturtintą aromatiniais augalais.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Organizuosime pažintinius, vaikų aktyvumą ir mąstymą skatinančius užsiėmimus.</a:t>
            </a:r>
          </a:p>
          <a:p>
            <a:pPr>
              <a:lnSpc>
                <a:spcPct val="90000"/>
              </a:lnSpc>
            </a:pPr>
            <a:r>
              <a:rPr lang="lt-LT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Ugdomąjį procesą praturtinsime vaikų patirtine, kūrybiškumą skatinančia veikla.</a:t>
            </a:r>
            <a:endParaRPr lang="lt-LT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E47709FE-B7C0-4816-941B-BDCDB9078AA8}"/>
              </a:ext>
            </a:extLst>
          </p:cNvPr>
          <p:cNvSpPr/>
          <p:nvPr/>
        </p:nvSpPr>
        <p:spPr>
          <a:xfrm>
            <a:off x="4689976" y="2341319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613A7B13-3761-4675-BF3F-0D3EBFF32017}"/>
              </a:ext>
            </a:extLst>
          </p:cNvPr>
          <p:cNvSpPr/>
          <p:nvPr/>
        </p:nvSpPr>
        <p:spPr>
          <a:xfrm>
            <a:off x="4675744" y="3146662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un 6">
            <a:extLst>
              <a:ext uri="{FF2B5EF4-FFF2-40B4-BE49-F238E27FC236}">
                <a16:creationId xmlns:a16="http://schemas.microsoft.com/office/drawing/2014/main" id="{4680D170-A23F-46B0-AEFF-120CCAC322F0}"/>
              </a:ext>
            </a:extLst>
          </p:cNvPr>
          <p:cNvSpPr/>
          <p:nvPr/>
        </p:nvSpPr>
        <p:spPr>
          <a:xfrm>
            <a:off x="4675744" y="3937197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Sun 7">
            <a:extLst>
              <a:ext uri="{FF2B5EF4-FFF2-40B4-BE49-F238E27FC236}">
                <a16:creationId xmlns:a16="http://schemas.microsoft.com/office/drawing/2014/main" id="{328F185D-0C44-4007-8B77-DD44D3069081}"/>
              </a:ext>
            </a:extLst>
          </p:cNvPr>
          <p:cNvSpPr/>
          <p:nvPr/>
        </p:nvSpPr>
        <p:spPr>
          <a:xfrm>
            <a:off x="4675745" y="4715826"/>
            <a:ext cx="541413" cy="53634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1402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976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Symbol</vt:lpstr>
      <vt:lpstr>Times New Roman</vt:lpstr>
      <vt:lpstr>Basis</vt:lpstr>
      <vt:lpstr>Vilniaus miesto savivaldybės  finansuojamas Savivaldybei pavaldžių įstaigų aplinkosauginio švietimo programos projektas</vt:lpstr>
      <vt:lpstr>Projektas bus įgyvendinamas  Vilniaus lopšelyje-darželyje „Jovarėlis“</vt:lpstr>
      <vt:lpstr>Projekto įgyvendinimo partneriai: </vt:lpstr>
      <vt:lpstr>Projekto tikslas. Sudaryti galimybę 3-7 metų vaikams nuolat būti gamtoje, ja grožėtis, pažinti, puoselėti, tausoti ir prisidėti prie gamtos išsaugojimo.</vt:lpstr>
      <vt:lpstr>3-7 metų vaikams bus sukurti 4 edukaciniai filmukai apie medžius:  </vt:lpstr>
      <vt:lpstr>Vaikams organizuosime pažintines ekskursijas ir  išvykas į gamtą:  </vt:lpstr>
      <vt:lpstr>Pasodinsime pažintinį medžių taką  įstaigos kieme   </vt:lpstr>
      <vt:lpstr>Vaikams suteiksime informacijos apie aplinkos saugojimą ir motyvuosime tausoti gamtos išteklius:     </vt:lpstr>
      <vt:lpstr>Plėtosime vaikų pažintinę gamtosauginę kompetenciją, taikydami netradicinius ugdymo(si) būdus:     </vt:lpstr>
      <vt:lpstr>Į projekto veiklas įtrauksime tėvelius:     </vt:lpstr>
      <vt:lpstr>Organizuosime vaikų darbų parodas,  projekto pristatymus:     </vt:lpstr>
      <vt:lpstr>Laukiami rezultatai      </vt:lpstr>
      <vt:lpstr>Laukiami rezultatai      </vt:lpstr>
      <vt:lpstr>      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miesto savivaldybės  finansuojamas Savivaldybei pavaldžių įstaigų aplinkosauginio švietimo programos projektas</dc:title>
  <dc:creator>Audra B</dc:creator>
  <cp:lastModifiedBy>Audra B</cp:lastModifiedBy>
  <cp:revision>36</cp:revision>
  <dcterms:created xsi:type="dcterms:W3CDTF">2020-09-07T17:54:38Z</dcterms:created>
  <dcterms:modified xsi:type="dcterms:W3CDTF">2020-09-09T14:50:58Z</dcterms:modified>
</cp:coreProperties>
</file>